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59" r:id="rId2"/>
    <p:sldId id="401" r:id="rId3"/>
    <p:sldId id="402" r:id="rId4"/>
    <p:sldId id="374" r:id="rId5"/>
    <p:sldId id="396" r:id="rId6"/>
    <p:sldId id="392" r:id="rId7"/>
    <p:sldId id="394" r:id="rId8"/>
    <p:sldId id="397" r:id="rId9"/>
    <p:sldId id="399" r:id="rId10"/>
    <p:sldId id="367" r:id="rId11"/>
    <p:sldId id="380" r:id="rId12"/>
    <p:sldId id="384" r:id="rId13"/>
    <p:sldId id="375" r:id="rId14"/>
    <p:sldId id="377" r:id="rId15"/>
    <p:sldId id="386" r:id="rId16"/>
    <p:sldId id="376" r:id="rId17"/>
    <p:sldId id="385" r:id="rId18"/>
    <p:sldId id="400" r:id="rId19"/>
    <p:sldId id="403" r:id="rId20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2" autoAdjust="0"/>
  </p:normalViewPr>
  <p:slideViewPr>
    <p:cSldViewPr snapToGrid="0" showGuide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E59BF-B18F-4EDF-9087-D320D506213E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EA630-303F-4F1A-AE27-AB9866199F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9205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EA630-303F-4F1A-AE27-AB9866199F9F}" type="slidenum">
              <a:rPr lang="es-UY" smtClean="0"/>
              <a:t>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3076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3282E-5094-4624-BA90-3B415C7EF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C9E69B-5528-4B92-83B4-58D2572C9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8D9492-18D0-465B-B903-86D9CBCD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E0FC7F-3AAE-4F9D-A32F-E1A1A8A4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B96C7B-2F8F-43B4-9F80-C7D05D28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0950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D4EA7-C457-4A70-BEDC-6CB38362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79F367-9709-4836-971B-C7F6860DE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66FF02-CDBB-46E2-B751-783CD51B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7114EB-FF16-405D-84EE-5BBFA73C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247C2-F6BA-4B84-9E66-02484782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6823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F514A0-2EBC-46B3-920E-BBF94BE55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B9C361-5E96-408C-844B-10EAA3D11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9872A-7281-4DEA-81CF-2DA4EB4D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AADF29-F8CA-4C82-B8D2-AEA4DF8A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3372E7-B784-42EE-B627-6CAAD1E2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9815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89DAD-6674-4531-9D2F-8B64D0FA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C8AEB4-8E2E-4B51-B0C6-32EBC5E9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B45862-8223-4A1D-83C3-B6E473BF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6DF20B-472A-4F78-93E2-808E8BF05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B561CF-2FD5-4691-BDF5-341B25EF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727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12D49-BC50-4CC6-A92C-2A66C439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0BF39E-1372-4912-90AF-08675F5DF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FF863B-8D99-4FE4-8908-58DB30118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4624E3-8881-4BF7-AB5E-A6F27773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5E5675-08DF-40A1-BE6C-86AE9DA4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0297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08EEA-E1A7-42D1-9470-38532896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9A182A-8237-4AD5-855C-BD906BFAC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43AE4D-5480-46DB-925D-5D5607943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B46793-BE45-4E31-97F9-7732479D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7D1485-4C20-44B8-9D3A-C92D789E0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65D03A-0F3B-45B8-A960-FE87BCEA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4020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4707A-02ED-4332-B063-88B2AD13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ADCB58-752A-4863-AED7-5B4AC3269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055C83-67CD-4BC1-9C9F-EAA76EAC0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E14B69-DA05-4E21-A588-29663DC9B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11D1A5-BDF0-4DDA-9FA1-1D632A5E9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6CDE40-78E4-4DA2-AB9D-132615EC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4D0FE6-81B2-45B4-A604-B493DB07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C7B433-AA62-46DC-BBF4-D3FBDAFB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9661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C55F4-088A-4E4B-9661-80753CFC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C5D5FA-473E-460A-8F93-354B483F7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5BE5D64-BE7A-46D2-8D00-38EB1990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260386-F3C6-44BF-80F1-E5E3A7E6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5268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44336D-A2B6-485B-AB7B-C7C7B7181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84B88E-ACD1-4D11-B1F8-9C40F7C1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C887D9-7EC0-4286-9CB6-A33A327C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5727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22455-C9F8-4A24-9FFB-A25322B2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523CC1-567A-4BE8-ACF9-449745B21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EAFD50-2EC0-4DD6-A87E-EB7366D8C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E8A3D6-CA75-4C99-ADFF-162267DCE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3F73C5-8627-43A7-A58A-FA50BFEA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5BF2AE-C7CD-4841-80D7-FC3A47DA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9253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C8411-C404-47E3-A378-DAD93FCE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82551F-9165-41B8-8208-D9EBB80D7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D0B4F2-2296-4306-9E38-4A16DE025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8E341-7E9B-4AE6-8F51-3A9B745B8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A7C854-22E6-49C4-9B75-C458C266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C36410-D303-43B3-BA38-57A17A31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6169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902A90-1C17-4426-A2CD-3D3959EA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33D82-F483-46DC-B3DB-71885E95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BA86A8-93B1-4F5D-AB76-563D4D74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90905-A406-42E0-A9D2-D8538A0D40DF}" type="datetimeFigureOut">
              <a:rPr lang="es-UY" smtClean="0"/>
              <a:t>19/9/2022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3FEA00-BD3A-42FE-9CE7-6FF18C45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31BD0F-E2D3-44A5-97CA-245AC7AC0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7198-AF7C-45A6-B2CD-515402EA460E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3491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7D57E3B-D372-4BC9-A569-3D5953BC4D3C}"/>
              </a:ext>
            </a:extLst>
          </p:cNvPr>
          <p:cNvSpPr txBox="1"/>
          <p:nvPr/>
        </p:nvSpPr>
        <p:spPr>
          <a:xfrm>
            <a:off x="0" y="2313310"/>
            <a:ext cx="12192000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UY" sz="13900" i="1" dirty="0">
                <a:latin typeface="Park Lane NF" panose="02060606080203020604" pitchFamily="18" charset="0"/>
                <a:ea typeface="Roboto Condensed" panose="02000000000000000000" pitchFamily="2" charset="0"/>
              </a:rPr>
              <a:t>GLOSARIO</a:t>
            </a:r>
            <a:endParaRPr lang="es-UY" sz="20000" i="1" dirty="0">
              <a:latin typeface="Park Lane NF" panose="02060606080203020604" pitchFamily="18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09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0CAEF6A5-5993-4012-8B81-EAAD54ED4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r="13309"/>
          <a:stretch/>
        </p:blipFill>
        <p:spPr>
          <a:xfrm>
            <a:off x="6163341" y="5167323"/>
            <a:ext cx="2160000" cy="163887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A721B7-D403-42B5-B19E-0223FEB1E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8" t="9706" r="677" b="1700"/>
          <a:stretch/>
        </p:blipFill>
        <p:spPr>
          <a:xfrm>
            <a:off x="6163340" y="3464512"/>
            <a:ext cx="2160000" cy="1620001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22C30B3-F204-4B59-9C73-9B4824AB0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 t="-95" r="7556" b="95"/>
          <a:stretch/>
        </p:blipFill>
        <p:spPr bwMode="auto">
          <a:xfrm>
            <a:off x="6163341" y="1767680"/>
            <a:ext cx="215999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A8FC38B-A973-4C82-8CDD-91D9D53461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25" r="2907" b="-25"/>
          <a:stretch/>
        </p:blipFill>
        <p:spPr>
          <a:xfrm>
            <a:off x="6163341" y="61642"/>
            <a:ext cx="2182002" cy="163789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8C5D609-BE02-4DC2-86F0-66C6AE0C2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033" y="3503801"/>
            <a:ext cx="1577986" cy="154894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39396D1-6599-4F23-9B45-41B55B2C2C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5"/>
          <a:stretch/>
        </p:blipFill>
        <p:spPr>
          <a:xfrm>
            <a:off x="183713" y="5243666"/>
            <a:ext cx="1868994" cy="146731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BB159BF-D60A-43BA-B159-C221D36D4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410" y="1769222"/>
            <a:ext cx="1779232" cy="162000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1" y="428176"/>
            <a:ext cx="6163340" cy="903994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7200" dirty="0">
                <a:solidFill>
                  <a:schemeClr val="bg1"/>
                </a:solidFill>
              </a:rPr>
              <a:t>ESTATICOS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ELECTRIC THUNDER </a:t>
            </a:r>
            <a:r>
              <a:rPr lang="es-UY" dirty="0">
                <a:solidFill>
                  <a:schemeClr val="tx1"/>
                </a:solidFill>
              </a:rPr>
              <a:t>– Todo su cuerpo y alrededor hace daño al enemigo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HYAKURETSUKYAKU – </a:t>
            </a:r>
            <a:r>
              <a:rPr lang="es-UY" dirty="0">
                <a:solidFill>
                  <a:schemeClr val="tx1"/>
                </a:solidFill>
              </a:rPr>
              <a:t>Ataca rápidamente en frente del personaje cada vez que se presiona al botón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MACHINEGUN UPPER – </a:t>
            </a:r>
            <a:r>
              <a:rPr lang="es-UY" dirty="0">
                <a:solidFill>
                  <a:schemeClr val="tx1"/>
                </a:solidFill>
              </a:rPr>
              <a:t>Ataca varias veces con un gancho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DOUBLE LARIAT – </a:t>
            </a:r>
            <a:r>
              <a:rPr lang="es-UY" dirty="0">
                <a:solidFill>
                  <a:schemeClr val="tx1"/>
                </a:solidFill>
              </a:rPr>
              <a:t>Gira sobre si mismo atacando con los brazos extendidos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Jaguar </a:t>
            </a:r>
            <a:r>
              <a:rPr lang="es-UY" b="1" dirty="0" err="1">
                <a:solidFill>
                  <a:schemeClr val="tx1"/>
                </a:solidFill>
              </a:rPr>
              <a:t>Kick</a:t>
            </a:r>
            <a:r>
              <a:rPr lang="es-UY" b="1" dirty="0">
                <a:solidFill>
                  <a:schemeClr val="tx1"/>
                </a:solidFill>
              </a:rPr>
              <a:t> – </a:t>
            </a:r>
            <a:r>
              <a:rPr lang="es-UY" dirty="0">
                <a:solidFill>
                  <a:schemeClr val="tx1"/>
                </a:solidFill>
              </a:rPr>
              <a:t>Da una vuelta en si mismo y ataca de manera descendiente al rival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CRIMMINAL UPPER – </a:t>
            </a:r>
            <a:r>
              <a:rPr lang="es-UY" dirty="0">
                <a:solidFill>
                  <a:schemeClr val="tx1"/>
                </a:solidFill>
              </a:rPr>
              <a:t>Un gancho que crea un tornado en frente de el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GIANT PALM BOMBER – </a:t>
            </a:r>
            <a:r>
              <a:rPr lang="es-UY" dirty="0">
                <a:solidFill>
                  <a:schemeClr val="tx1"/>
                </a:solidFill>
              </a:rPr>
              <a:t>Ataca en frente de el para destruir proyectiles</a:t>
            </a:r>
            <a:endParaRPr lang="es-UY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23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5ECA8CA-4614-4841-80F3-03DE40DA8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7" t="693" r="9937" b="-693"/>
          <a:stretch/>
        </p:blipFill>
        <p:spPr>
          <a:xfrm>
            <a:off x="6163339" y="5193957"/>
            <a:ext cx="2159999" cy="158873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D813CBBC-90A8-4245-B0A7-0830FD528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52" t="39428" r="27252"/>
          <a:stretch/>
        </p:blipFill>
        <p:spPr>
          <a:xfrm>
            <a:off x="6163341" y="3459191"/>
            <a:ext cx="2159999" cy="1620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2EA6B1E-9B71-439F-AABC-F43B1C20B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9" t="14989" r="20249" b="5797"/>
          <a:stretch/>
        </p:blipFill>
        <p:spPr>
          <a:xfrm>
            <a:off x="6163340" y="1751059"/>
            <a:ext cx="2160000" cy="162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848DC56-A85F-4DA8-B9F5-A7F7BDB29D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4" t="11469" r="11533" b="6195"/>
          <a:stretch/>
        </p:blipFill>
        <p:spPr>
          <a:xfrm>
            <a:off x="6163340" y="52008"/>
            <a:ext cx="2160000" cy="162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F225EC0-6772-416D-851D-1E4929E0EE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3" t="3556" r="26583" b="27553"/>
          <a:stretch/>
        </p:blipFill>
        <p:spPr>
          <a:xfrm>
            <a:off x="54025" y="5193957"/>
            <a:ext cx="2159999" cy="15809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7AA4F5-B686-4EE4-85D8-2428F0F880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7" r="36229"/>
          <a:stretch/>
        </p:blipFill>
        <p:spPr>
          <a:xfrm>
            <a:off x="80659" y="3468273"/>
            <a:ext cx="2133365" cy="162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705881E-0530-4706-B93D-C399CB8327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23972" r="16008"/>
          <a:stretch/>
        </p:blipFill>
        <p:spPr>
          <a:xfrm>
            <a:off x="80659" y="1769223"/>
            <a:ext cx="2133365" cy="16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2057A7-0B7B-4A16-80BE-92EDB12E19C0}"/>
              </a:ext>
            </a:extLst>
          </p:cNvPr>
          <p:cNvSpPr/>
          <p:nvPr/>
        </p:nvSpPr>
        <p:spPr>
          <a:xfrm>
            <a:off x="54026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2214025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KOBOKUSHI – </a:t>
            </a:r>
            <a:r>
              <a:rPr lang="es-UY" dirty="0">
                <a:solidFill>
                  <a:schemeClr val="tx1"/>
                </a:solidFill>
              </a:rPr>
              <a:t>Un poderoso ataque que aleja al rival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SISMIC HAMMER – </a:t>
            </a:r>
            <a:r>
              <a:rPr lang="es-UY" dirty="0">
                <a:solidFill>
                  <a:schemeClr val="tx1"/>
                </a:solidFill>
              </a:rPr>
              <a:t>Al golpear el suelo genera una onda expansiva que afecta a todos los rivales que estén sobre el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KASATUSHI – </a:t>
            </a:r>
            <a:r>
              <a:rPr lang="es-UY" dirty="0">
                <a:solidFill>
                  <a:schemeClr val="tx1"/>
                </a:solidFill>
              </a:rPr>
              <a:t>Al ser golpeado, el jugador evita el ataque y se mueve hacia atrás, adelante o salta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TANDEN ENGINE – </a:t>
            </a:r>
            <a:r>
              <a:rPr lang="es-UY" dirty="0">
                <a:solidFill>
                  <a:schemeClr val="tx1"/>
                </a:solidFill>
              </a:rPr>
              <a:t>Atrae al rival hacia el jugador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MAX POWER – </a:t>
            </a:r>
            <a:r>
              <a:rPr lang="es-UY" dirty="0">
                <a:solidFill>
                  <a:schemeClr val="tx1"/>
                </a:solidFill>
              </a:rPr>
              <a:t>Un ataque que deja aturdido al rival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SPINNING ATTACK – </a:t>
            </a:r>
            <a:r>
              <a:rPr lang="es-UY" dirty="0">
                <a:solidFill>
                  <a:schemeClr val="tx1"/>
                </a:solidFill>
              </a:rPr>
              <a:t>Da una patada que usa para impulsarse y alejarse del rival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KIKO KAI – </a:t>
            </a:r>
            <a:r>
              <a:rPr lang="es-UY" dirty="0">
                <a:solidFill>
                  <a:schemeClr val="tx1"/>
                </a:solidFill>
              </a:rPr>
              <a:t>Un ataque de energía de ataca golpea varias veces 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WIND GOD FIST– </a:t>
            </a:r>
            <a:r>
              <a:rPr lang="es-UY" dirty="0">
                <a:solidFill>
                  <a:schemeClr val="tx1"/>
                </a:solidFill>
              </a:rPr>
              <a:t>Ataca con un gancho que lanza al rival por los aires</a:t>
            </a:r>
            <a:r>
              <a:rPr lang="es-UY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169F26-B2FE-40CC-9BF3-5F439AE8A3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9" y="109699"/>
            <a:ext cx="1903794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8D821F-ED56-4B2B-BB79-17AFC0FF8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0" t="498" r="4884"/>
          <a:stretch/>
        </p:blipFill>
        <p:spPr>
          <a:xfrm>
            <a:off x="6163339" y="1769221"/>
            <a:ext cx="2160000" cy="1620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76DCF75-9755-4D25-910F-2574F02D5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r="4950"/>
          <a:stretch/>
        </p:blipFill>
        <p:spPr bwMode="auto">
          <a:xfrm>
            <a:off x="6189976" y="62033"/>
            <a:ext cx="2133363" cy="16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7301460-F8EC-4818-B211-082D7BC1C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r="7365"/>
          <a:stretch/>
        </p:blipFill>
        <p:spPr bwMode="auto">
          <a:xfrm>
            <a:off x="54025" y="5167322"/>
            <a:ext cx="2159999" cy="15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B8909A7-C9F9-4403-9926-65D3009F9E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-957" r="11783" b="957"/>
          <a:stretch/>
        </p:blipFill>
        <p:spPr>
          <a:xfrm>
            <a:off x="80661" y="3468271"/>
            <a:ext cx="2133363" cy="15895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30BC6B-E7E0-45AC-90F1-DA212BAC86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6" t="6305" r="616" b="2232"/>
          <a:stretch/>
        </p:blipFill>
        <p:spPr>
          <a:xfrm>
            <a:off x="54025" y="1769224"/>
            <a:ext cx="2159999" cy="1620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3248E0F-D197-4A96-9031-767D7FAF3E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8" r="37078" b="7528"/>
          <a:stretch/>
        </p:blipFill>
        <p:spPr>
          <a:xfrm>
            <a:off x="80661" y="70173"/>
            <a:ext cx="2133363" cy="16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2057A7-0B7B-4A16-80BE-92EDB12E19C0}"/>
              </a:ext>
            </a:extLst>
          </p:cNvPr>
          <p:cNvSpPr/>
          <p:nvPr/>
        </p:nvSpPr>
        <p:spPr>
          <a:xfrm>
            <a:off x="54026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2214025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PHANTOM SLASH – </a:t>
            </a:r>
            <a:r>
              <a:rPr lang="es-UY" dirty="0">
                <a:solidFill>
                  <a:schemeClr val="tx1"/>
                </a:solidFill>
              </a:rPr>
              <a:t>Crea lentamente un caballero que al ser completado ataca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MACH TORNADO – </a:t>
            </a:r>
            <a:r>
              <a:rPr lang="es-UY" dirty="0">
                <a:solidFill>
                  <a:schemeClr val="tx1"/>
                </a:solidFill>
              </a:rPr>
              <a:t>Gira rápidamente sobre si mismo mientras se mueve en horizontal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PSI MAGNET – </a:t>
            </a:r>
            <a:r>
              <a:rPr lang="es-UY" dirty="0">
                <a:solidFill>
                  <a:schemeClr val="tx1"/>
                </a:solidFill>
              </a:rPr>
              <a:t>Absorbe proyectiles y recupera vida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C4 – </a:t>
            </a:r>
            <a:r>
              <a:rPr lang="es-UY" dirty="0">
                <a:solidFill>
                  <a:schemeClr val="tx1"/>
                </a:solidFill>
              </a:rPr>
              <a:t>Planta en el suelo o el rival una bomba que se detona manualmente o tras mucho tiempo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SKEWER – </a:t>
            </a:r>
            <a:r>
              <a:rPr lang="es-UY" dirty="0">
                <a:solidFill>
                  <a:schemeClr val="tx1"/>
                </a:solidFill>
              </a:rPr>
              <a:t>Un poderoso ataque que al golpear en una determinada zona causa mucho daño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ROCKET PUNCH – </a:t>
            </a:r>
            <a:r>
              <a:rPr lang="es-UY" dirty="0">
                <a:solidFill>
                  <a:schemeClr val="tx1"/>
                </a:solidFill>
              </a:rPr>
              <a:t>Un ataque de larga distancia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</p:spTree>
    <p:extLst>
      <p:ext uri="{BB962C8B-B14F-4D97-AF65-F5344CB8AC3E}">
        <p14:creationId xmlns:p14="http://schemas.microsoft.com/office/powerpoint/2010/main" val="1297608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BC860D59-D371-4DCF-92A5-169588E94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9" t="13831" r="18773" b="2205"/>
          <a:stretch/>
        </p:blipFill>
        <p:spPr>
          <a:xfrm>
            <a:off x="6163339" y="5167321"/>
            <a:ext cx="2160000" cy="162000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A40F864-14D9-4428-8323-C0E8C2C7A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0" t="12922" r="22280" b="13567"/>
          <a:stretch/>
        </p:blipFill>
        <p:spPr>
          <a:xfrm>
            <a:off x="6163339" y="3477157"/>
            <a:ext cx="2160000" cy="16111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03BC5CF-3529-4B7A-98A4-0A8E85C202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3" t="-885" r="11993" b="885"/>
          <a:stretch/>
        </p:blipFill>
        <p:spPr>
          <a:xfrm>
            <a:off x="6163339" y="1778108"/>
            <a:ext cx="2160000" cy="159697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E65FDB7-3CF0-4730-8EA4-DD63E7C123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8" t="6145" r="20528" b="16382"/>
          <a:stretch/>
        </p:blipFill>
        <p:spPr>
          <a:xfrm>
            <a:off x="6163340" y="70173"/>
            <a:ext cx="2160000" cy="159697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1F82A58-CD40-4916-A8A8-E76917244D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381" r="5601" b="-381"/>
          <a:stretch/>
        </p:blipFill>
        <p:spPr>
          <a:xfrm>
            <a:off x="54025" y="5167323"/>
            <a:ext cx="2159999" cy="1620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BFC5AD-2B14-412F-92BF-6C20610FC8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706" t="9460" r="18706" b="8274"/>
          <a:stretch/>
        </p:blipFill>
        <p:spPr>
          <a:xfrm>
            <a:off x="54025" y="3491298"/>
            <a:ext cx="2159999" cy="15969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4CFE837-E41A-4543-9A0B-513ACF2543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r="3475"/>
          <a:stretch/>
        </p:blipFill>
        <p:spPr>
          <a:xfrm>
            <a:off x="54025" y="1769223"/>
            <a:ext cx="2159999" cy="1620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1" y="428176"/>
            <a:ext cx="6163340" cy="903994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7200" dirty="0">
                <a:solidFill>
                  <a:schemeClr val="bg1"/>
                </a:solidFill>
              </a:rPr>
              <a:t>GRABS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SPINNIG PILEDIRVER – </a:t>
            </a:r>
            <a:r>
              <a:rPr lang="es-UY" dirty="0">
                <a:solidFill>
                  <a:schemeClr val="tx1"/>
                </a:solidFill>
              </a:rPr>
              <a:t>Agarra al rival que esta en frente a el y le ejecuta un poderoso agarre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MURDER CHAIN – </a:t>
            </a:r>
            <a:r>
              <a:rPr lang="es-UY" dirty="0">
                <a:solidFill>
                  <a:schemeClr val="tx1"/>
                </a:solidFill>
              </a:rPr>
              <a:t>Agarra la rival en una dirección diagonal hacia arriba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OICHO THROW – </a:t>
            </a:r>
            <a:r>
              <a:rPr lang="es-UY" dirty="0">
                <a:solidFill>
                  <a:schemeClr val="tx1"/>
                </a:solidFill>
              </a:rPr>
              <a:t>Agarra al rival y tras lanzarlo lo ataca de nuevo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BUSHIN IZUNA DROP – </a:t>
            </a:r>
            <a:r>
              <a:rPr lang="es-UY" dirty="0">
                <a:solidFill>
                  <a:schemeClr val="tx1"/>
                </a:solidFill>
              </a:rPr>
              <a:t>Salta en diagonal para atrapar al rival y lanzarlo o arrastrarlo al suelo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SPIRAL DDT – </a:t>
            </a:r>
            <a:r>
              <a:rPr lang="es-UY" dirty="0">
                <a:solidFill>
                  <a:schemeClr val="tx1"/>
                </a:solidFill>
              </a:rPr>
              <a:t>Agarra al rival y se coloca atrás de el para golpearlo contra el suelo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ULTRA THROW – </a:t>
            </a:r>
            <a:r>
              <a:rPr lang="es-UY" dirty="0">
                <a:solidFill>
                  <a:schemeClr val="tx1"/>
                </a:solidFill>
              </a:rPr>
              <a:t>Agarra al rival y lo lanza en horizontal, siendo capaz de rebotar en las </a:t>
            </a:r>
            <a:r>
              <a:rPr lang="es-UY" dirty="0" err="1">
                <a:solidFill>
                  <a:schemeClr val="tx1"/>
                </a:solidFill>
              </a:rPr>
              <a:t>apredes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NECK BREAKER – </a:t>
            </a:r>
            <a:r>
              <a:rPr lang="es-UY" dirty="0">
                <a:solidFill>
                  <a:schemeClr val="tx1"/>
                </a:solidFill>
              </a:rPr>
              <a:t>Se mueve hacia adelante para agarrar al rival y lanzarlo</a:t>
            </a:r>
            <a:endParaRPr lang="es-UY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BE67C889-0256-48A6-9654-1CF8198B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t="-69" r="13642" b="8642"/>
          <a:stretch/>
        </p:blipFill>
        <p:spPr>
          <a:xfrm>
            <a:off x="6163339" y="5166080"/>
            <a:ext cx="2160000" cy="162124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285B3AD7-B1A5-4D21-ABA1-A393B0B80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" b="13890"/>
          <a:stretch/>
        </p:blipFill>
        <p:spPr>
          <a:xfrm>
            <a:off x="6163340" y="3489686"/>
            <a:ext cx="2160000" cy="159858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6F39845-BC2E-4580-8D36-2040FEC71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7" t="20410" r="25989"/>
          <a:stretch/>
        </p:blipFill>
        <p:spPr>
          <a:xfrm>
            <a:off x="6163340" y="1769223"/>
            <a:ext cx="2160000" cy="1620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24CE08D-C72E-44F3-807D-DC106FA8D8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" t="31174" r="54774" b="910"/>
          <a:stretch/>
        </p:blipFill>
        <p:spPr>
          <a:xfrm>
            <a:off x="6163342" y="70173"/>
            <a:ext cx="2159999" cy="15985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0056C19-EE3C-42DE-8BA9-734047B77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13" t="27653" r="24452" b="3366"/>
          <a:stretch/>
        </p:blipFill>
        <p:spPr>
          <a:xfrm>
            <a:off x="54024" y="5167319"/>
            <a:ext cx="2160000" cy="16200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49947BE-BF92-4F4F-8995-1D06361ADB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52" t="27706" r="19416"/>
          <a:stretch/>
        </p:blipFill>
        <p:spPr>
          <a:xfrm>
            <a:off x="80660" y="3468271"/>
            <a:ext cx="2133364" cy="16200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D1E85E7-2AFD-4524-87F2-A9AB3FC198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7" t="132" r="12217" b="-132"/>
          <a:stretch/>
        </p:blipFill>
        <p:spPr>
          <a:xfrm>
            <a:off x="54024" y="1781381"/>
            <a:ext cx="2160000" cy="160784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2057A7-0B7B-4A16-80BE-92EDB12E19C0}"/>
              </a:ext>
            </a:extLst>
          </p:cNvPr>
          <p:cNvSpPr/>
          <p:nvPr/>
        </p:nvSpPr>
        <p:spPr>
          <a:xfrm>
            <a:off x="54026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2214025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SNAKE FANG – </a:t>
            </a:r>
            <a:r>
              <a:rPr lang="es-UY" dirty="0">
                <a:solidFill>
                  <a:schemeClr val="tx1"/>
                </a:solidFill>
              </a:rPr>
              <a:t>Agarra al rival estirándose en dirección diagonal baja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POWER DROP – </a:t>
            </a:r>
            <a:r>
              <a:rPr lang="es-UY" dirty="0">
                <a:solidFill>
                  <a:schemeClr val="tx1"/>
                </a:solidFill>
              </a:rPr>
              <a:t>Tras un golpe en especifico, el jugador agarra y lanza al rival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PSYCHO SNATCHER – </a:t>
            </a:r>
            <a:r>
              <a:rPr lang="es-UY" dirty="0">
                <a:solidFill>
                  <a:schemeClr val="tx1"/>
                </a:solidFill>
              </a:rPr>
              <a:t>Un agarre que te acerca al rival y atacarlo</a:t>
            </a:r>
            <a:r>
              <a:rPr lang="es-UY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PSYCHO NIGHTMARE – </a:t>
            </a:r>
            <a:r>
              <a:rPr lang="es-UY" dirty="0">
                <a:solidFill>
                  <a:schemeClr val="tx1"/>
                </a:solidFill>
              </a:rPr>
              <a:t>Un agarre que planta una bomba en el rival, es detonada manual o tras un tiempo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SPEAR – </a:t>
            </a:r>
            <a:r>
              <a:rPr lang="es-UY" dirty="0">
                <a:solidFill>
                  <a:schemeClr val="tx1"/>
                </a:solidFill>
              </a:rPr>
              <a:t>Un agarre de larga distancia que atrae al rival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GOTCHA GRAB – </a:t>
            </a:r>
            <a:r>
              <a:rPr lang="es-UY" dirty="0">
                <a:solidFill>
                  <a:schemeClr val="tx1"/>
                </a:solidFill>
              </a:rPr>
              <a:t>Un agarre en donde se sigue golpeando al rival con cada toque del botón</a:t>
            </a:r>
            <a:r>
              <a:rPr lang="es-UY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TELEKINETIC SLAM – </a:t>
            </a:r>
            <a:r>
              <a:rPr lang="es-UY" dirty="0">
                <a:solidFill>
                  <a:schemeClr val="tx1"/>
                </a:solidFill>
              </a:rPr>
              <a:t>Agarra al estando en una larga distancia y lo azota contra el suelo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FLYIN SLAM – </a:t>
            </a:r>
            <a:r>
              <a:rPr lang="es-UY" dirty="0">
                <a:solidFill>
                  <a:schemeClr val="tx1"/>
                </a:solidFill>
              </a:rPr>
              <a:t>Un agarre que al saltar por los aires te deja controlas su </a:t>
            </a:r>
            <a:r>
              <a:rPr lang="es-UY" dirty="0" err="1">
                <a:solidFill>
                  <a:schemeClr val="tx1"/>
                </a:solidFill>
              </a:rPr>
              <a:t>caida</a:t>
            </a:r>
            <a:endParaRPr lang="es-UY" b="1" dirty="0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FA738C0-E69C-4F04-8173-B90AAFCD0A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3" t="25645"/>
          <a:stretch/>
        </p:blipFill>
        <p:spPr>
          <a:xfrm>
            <a:off x="54025" y="428175"/>
            <a:ext cx="2079341" cy="10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2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D5C00DAC-C7D5-429B-88F5-131E867D7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7" t="774" r="25835" b="19904"/>
          <a:stretch/>
        </p:blipFill>
        <p:spPr bwMode="auto">
          <a:xfrm>
            <a:off x="54026" y="3483919"/>
            <a:ext cx="2159998" cy="160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57861DA-F813-4308-B6E6-16976B049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2" t="966" r="9588" b="-966"/>
          <a:stretch/>
        </p:blipFill>
        <p:spPr>
          <a:xfrm>
            <a:off x="54025" y="1784870"/>
            <a:ext cx="2159999" cy="16200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4A44C32-7F5E-4B83-B096-48FA63D72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 flipH="1">
            <a:off x="54025" y="70174"/>
            <a:ext cx="215999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2057A7-0B7B-4A16-80BE-92EDB12E19C0}"/>
              </a:ext>
            </a:extLst>
          </p:cNvPr>
          <p:cNvSpPr/>
          <p:nvPr/>
        </p:nvSpPr>
        <p:spPr>
          <a:xfrm>
            <a:off x="54026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2214025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NOSFERATU – </a:t>
            </a:r>
            <a:r>
              <a:rPr lang="es-UY" dirty="0">
                <a:solidFill>
                  <a:schemeClr val="tx1"/>
                </a:solidFill>
              </a:rPr>
              <a:t>Un agarre que drena vida del enemigo para dársela al jugador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COUNTER THROW – </a:t>
            </a:r>
            <a:r>
              <a:rPr lang="es-UY" dirty="0">
                <a:solidFill>
                  <a:schemeClr val="tx1"/>
                </a:solidFill>
              </a:rPr>
              <a:t>Un agarre que se ejecuta tras ser atacado por el rival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PSACE PIRAT RUSH – </a:t>
            </a:r>
            <a:r>
              <a:rPr lang="es-UY" dirty="0">
                <a:solidFill>
                  <a:schemeClr val="tx1"/>
                </a:solidFill>
              </a:rPr>
              <a:t>Un agarre que arrastra al rival a través del escenario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</p:spTree>
    <p:extLst>
      <p:ext uri="{BB962C8B-B14F-4D97-AF65-F5344CB8AC3E}">
        <p14:creationId xmlns:p14="http://schemas.microsoft.com/office/powerpoint/2010/main" val="230572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1" y="428176"/>
            <a:ext cx="6163340" cy="903994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7200" dirty="0">
                <a:solidFill>
                  <a:schemeClr val="bg1"/>
                </a:solidFill>
              </a:rPr>
              <a:t>OTROS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19445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B2057A7-0B7B-4A16-80BE-92EDB12E19C0}"/>
              </a:ext>
            </a:extLst>
          </p:cNvPr>
          <p:cNvSpPr/>
          <p:nvPr/>
        </p:nvSpPr>
        <p:spPr>
          <a:xfrm>
            <a:off x="54026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2214025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/>
                </a:solidFill>
              </a:rPr>
              <a:t>AAAAAAAAAAAAAAAAAAAAAAAAAAAAAAAAAAAAAAAAAAAAAAAAAAAAAAAAAAAAAAAAAAAAAAAAAAAAAAAAA</a:t>
            </a:r>
          </a:p>
        </p:txBody>
      </p:sp>
    </p:spTree>
    <p:extLst>
      <p:ext uri="{BB962C8B-B14F-4D97-AF65-F5344CB8AC3E}">
        <p14:creationId xmlns:p14="http://schemas.microsoft.com/office/powerpoint/2010/main" val="490863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1" y="428176"/>
            <a:ext cx="6163340" cy="903994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7200" dirty="0">
                <a:solidFill>
                  <a:schemeClr val="bg1"/>
                </a:solidFill>
              </a:rPr>
              <a:t>EFECTOS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28667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21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7A481C9-6BB3-409F-A59A-190491C5A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5" t="451" r="12500" b="1184"/>
          <a:stretch/>
        </p:blipFill>
        <p:spPr>
          <a:xfrm>
            <a:off x="56953" y="1769223"/>
            <a:ext cx="2149069" cy="1620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B58042-9DA8-49BC-AC8D-2F6E07E05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r="1507"/>
          <a:stretch/>
        </p:blipFill>
        <p:spPr>
          <a:xfrm>
            <a:off x="65831" y="63837"/>
            <a:ext cx="2150825" cy="1620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5746CB9-FB04-45F9-AE9D-4E26D3F7BDD8}"/>
              </a:ext>
            </a:extLst>
          </p:cNvPr>
          <p:cNvSpPr/>
          <p:nvPr/>
        </p:nvSpPr>
        <p:spPr>
          <a:xfrm>
            <a:off x="54026" y="63837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C189DD7-55D2-4730-BED7-53E31B4B3463}"/>
              </a:ext>
            </a:extLst>
          </p:cNvPr>
          <p:cNvSpPr/>
          <p:nvPr/>
        </p:nvSpPr>
        <p:spPr>
          <a:xfrm>
            <a:off x="54026" y="1762887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0DD483-D2B9-4A50-8EE6-1B3053C3FE4B}"/>
              </a:ext>
            </a:extLst>
          </p:cNvPr>
          <p:cNvSpPr/>
          <p:nvPr/>
        </p:nvSpPr>
        <p:spPr>
          <a:xfrm>
            <a:off x="2214025" y="421840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PROYECTIL – </a:t>
            </a:r>
            <a:r>
              <a:rPr lang="es-UY" dirty="0">
                <a:solidFill>
                  <a:schemeClr val="tx1"/>
                </a:solidFill>
              </a:rPr>
              <a:t>Un Proyectil que viaja en cualquier dirección.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A2BC40-CD62-4114-9023-E6542BB810A5}"/>
              </a:ext>
            </a:extLst>
          </p:cNvPr>
          <p:cNvSpPr/>
          <p:nvPr/>
        </p:nvSpPr>
        <p:spPr>
          <a:xfrm>
            <a:off x="2214025" y="2120890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ZONA- </a:t>
            </a:r>
            <a:r>
              <a:rPr lang="es-UY" dirty="0">
                <a:solidFill>
                  <a:schemeClr val="tx1"/>
                </a:solidFill>
              </a:rPr>
              <a:t>Un proyectil que cubre una zona amplia del escenario.</a:t>
            </a:r>
            <a:endParaRPr lang="es-UY" b="1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CB33BD-F9D9-4F47-9556-0222E766B4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1" t="10244" r="14723" b="605"/>
          <a:stretch/>
        </p:blipFill>
        <p:spPr>
          <a:xfrm>
            <a:off x="54025" y="5172574"/>
            <a:ext cx="2163225" cy="16164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389D8C-F571-4A44-AE52-F216279EB2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" b="7162"/>
          <a:stretch/>
        </p:blipFill>
        <p:spPr>
          <a:xfrm>
            <a:off x="43392" y="3468273"/>
            <a:ext cx="2149069" cy="162695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DB1349C-9BDF-4290-AC14-C7BAF99F2CED}"/>
              </a:ext>
            </a:extLst>
          </p:cNvPr>
          <p:cNvSpPr/>
          <p:nvPr/>
        </p:nvSpPr>
        <p:spPr>
          <a:xfrm>
            <a:off x="54026" y="34699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268466-7F8F-4FFF-8C6B-5281DB4C2524}"/>
              </a:ext>
            </a:extLst>
          </p:cNvPr>
          <p:cNvSpPr/>
          <p:nvPr/>
        </p:nvSpPr>
        <p:spPr>
          <a:xfrm>
            <a:off x="54026" y="51690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BDF5231-429F-4AD1-A01C-F5F162272992}"/>
              </a:ext>
            </a:extLst>
          </p:cNvPr>
          <p:cNvSpPr/>
          <p:nvPr/>
        </p:nvSpPr>
        <p:spPr>
          <a:xfrm>
            <a:off x="2214025" y="38279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ESCUDO – </a:t>
            </a:r>
            <a:r>
              <a:rPr lang="es-UY" dirty="0">
                <a:solidFill>
                  <a:schemeClr val="tx1"/>
                </a:solidFill>
              </a:rPr>
              <a:t>Uno o varios proyectiles que orbitan alrededor del jugador.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EEF9C95-AC18-4EFF-9BB3-0DD73D18F3D6}"/>
              </a:ext>
            </a:extLst>
          </p:cNvPr>
          <p:cNvSpPr/>
          <p:nvPr/>
        </p:nvSpPr>
        <p:spPr>
          <a:xfrm>
            <a:off x="2214025" y="55270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TRAMPA- </a:t>
            </a:r>
            <a:r>
              <a:rPr lang="es-UY" dirty="0">
                <a:solidFill>
                  <a:schemeClr val="tx1"/>
                </a:solidFill>
              </a:rPr>
              <a:t>Proyectiles estáticos que pueden ser posicionados en el escenario.</a:t>
            </a:r>
            <a:endParaRPr lang="es-UY" b="1" dirty="0">
              <a:solidFill>
                <a:schemeClr val="tx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8DFA4BF-FB76-4312-A49B-08454C70AB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3" t="3226" r="18023" b="11503"/>
          <a:stretch/>
        </p:blipFill>
        <p:spPr>
          <a:xfrm>
            <a:off x="6163339" y="3468273"/>
            <a:ext cx="2160000" cy="162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473464D-D231-4B75-9469-1A3E8FE8BE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r="5555"/>
          <a:stretch/>
        </p:blipFill>
        <p:spPr>
          <a:xfrm>
            <a:off x="6163340" y="1780461"/>
            <a:ext cx="2159999" cy="162228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DB37CB9-6504-455C-8E1D-B3B59F8EA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87" y="106862"/>
            <a:ext cx="1617508" cy="154662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A3A3F0A-C307-4252-8C4B-0278C9F03BDB}"/>
              </a:ext>
            </a:extLst>
          </p:cNvPr>
          <p:cNvSpPr/>
          <p:nvPr/>
        </p:nvSpPr>
        <p:spPr>
          <a:xfrm>
            <a:off x="6163341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FE69836-D521-4839-AB04-9138E284F60F}"/>
              </a:ext>
            </a:extLst>
          </p:cNvPr>
          <p:cNvSpPr/>
          <p:nvPr/>
        </p:nvSpPr>
        <p:spPr>
          <a:xfrm>
            <a:off x="6163341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ACAB5CA-BB3B-4BF3-95ED-7622B2C3A4A2}"/>
              </a:ext>
            </a:extLst>
          </p:cNvPr>
          <p:cNvSpPr/>
          <p:nvPr/>
        </p:nvSpPr>
        <p:spPr>
          <a:xfrm>
            <a:off x="6163341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D11F728-4914-475B-B151-B5FA8A142F4E}"/>
              </a:ext>
            </a:extLst>
          </p:cNvPr>
          <p:cNvSpPr/>
          <p:nvPr/>
        </p:nvSpPr>
        <p:spPr>
          <a:xfrm>
            <a:off x="8323340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TATSUMAKI SENPUKYAKU – </a:t>
            </a:r>
            <a:r>
              <a:rPr lang="es-UY" dirty="0">
                <a:solidFill>
                  <a:schemeClr val="tx1"/>
                </a:solidFill>
              </a:rPr>
              <a:t>Ataque que viaja en una dirección.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A0678BF-AA26-480C-B764-63359D6C24F2}"/>
              </a:ext>
            </a:extLst>
          </p:cNvPr>
          <p:cNvSpPr/>
          <p:nvPr/>
        </p:nvSpPr>
        <p:spPr>
          <a:xfrm>
            <a:off x="8323340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POWER DUNK – </a:t>
            </a:r>
            <a:r>
              <a:rPr lang="es-UY" dirty="0">
                <a:solidFill>
                  <a:schemeClr val="tx1"/>
                </a:solidFill>
              </a:rPr>
              <a:t>Ataque que viaja en mas de una dirección y/o puede ser modificado.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2EA2EB6-C541-48C1-B07E-3EB59CB7E3A6}"/>
              </a:ext>
            </a:extLst>
          </p:cNvPr>
          <p:cNvSpPr/>
          <p:nvPr/>
        </p:nvSpPr>
        <p:spPr>
          <a:xfrm>
            <a:off x="8323340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REKKAKEN– </a:t>
            </a:r>
            <a:r>
              <a:rPr lang="es-UY" dirty="0">
                <a:solidFill>
                  <a:schemeClr val="tx1"/>
                </a:solidFill>
              </a:rPr>
              <a:t>Ataque combinado que viaja horizontalmente</a:t>
            </a:r>
            <a:endParaRPr lang="es-UY" b="1" dirty="0">
              <a:solidFill>
                <a:schemeClr val="tx1"/>
              </a:solidFill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1879B99-0DA1-441A-A779-D54837FF57BE}"/>
              </a:ext>
            </a:extLst>
          </p:cNvPr>
          <p:cNvGrpSpPr/>
          <p:nvPr/>
        </p:nvGrpSpPr>
        <p:grpSpPr>
          <a:xfrm>
            <a:off x="6163341" y="5167323"/>
            <a:ext cx="5183800" cy="1620000"/>
            <a:chOff x="4546138" y="1769223"/>
            <a:chExt cx="5183800" cy="1620000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936458BF-3E21-4808-AF50-A4C0C26C6FF7}"/>
                </a:ext>
              </a:extLst>
            </p:cNvPr>
            <p:cNvGrpSpPr/>
            <p:nvPr/>
          </p:nvGrpSpPr>
          <p:grpSpPr>
            <a:xfrm>
              <a:off x="4546138" y="1769223"/>
              <a:ext cx="2160000" cy="1620000"/>
              <a:chOff x="4546138" y="1769223"/>
              <a:chExt cx="2160000" cy="1620000"/>
            </a:xfrm>
          </p:grpSpPr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91CFEC89-1650-4951-9FED-75A85947B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36153" y="1784815"/>
                <a:ext cx="646804" cy="1588816"/>
              </a:xfrm>
              <a:prstGeom prst="rect">
                <a:avLst/>
              </a:prstGeom>
            </p:spPr>
          </p:pic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E06296AF-A3CB-410B-BB68-7F814532A68D}"/>
                  </a:ext>
                </a:extLst>
              </p:cNvPr>
              <p:cNvSpPr/>
              <p:nvPr/>
            </p:nvSpPr>
            <p:spPr>
              <a:xfrm>
                <a:off x="4546138" y="1769223"/>
                <a:ext cx="2160000" cy="162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</p:grp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A12128BE-69BC-4D77-A548-40B71AFEB6CF}"/>
                </a:ext>
              </a:extLst>
            </p:cNvPr>
            <p:cNvSpPr/>
            <p:nvPr/>
          </p:nvSpPr>
          <p:spPr>
            <a:xfrm>
              <a:off x="6706138" y="2127226"/>
              <a:ext cx="3023800" cy="9039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b="1" dirty="0">
                  <a:solidFill>
                    <a:schemeClr val="tx1"/>
                  </a:solidFill>
                </a:rPr>
                <a:t>SHORYUKEN – </a:t>
              </a:r>
              <a:r>
                <a:rPr lang="es-UY" dirty="0">
                  <a:solidFill>
                    <a:schemeClr val="tx1"/>
                  </a:solidFill>
                </a:rPr>
                <a:t>Golpe en salto entre vertical y diagonal cuya función es ser un anti aéreo.</a:t>
              </a:r>
              <a:endParaRPr lang="es-UY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28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8907E9-8F92-4882-8475-2E941465E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2" r="44284" b="2322"/>
          <a:stretch/>
        </p:blipFill>
        <p:spPr>
          <a:xfrm>
            <a:off x="65830" y="3493825"/>
            <a:ext cx="2160000" cy="16200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895468-DFB8-4005-ADD4-9631298AB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5" t="30392" r="15053" b="1658"/>
          <a:stretch/>
        </p:blipFill>
        <p:spPr>
          <a:xfrm>
            <a:off x="65829" y="1766375"/>
            <a:ext cx="2160001" cy="162000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BD295A4-B0D8-4342-9CA9-6A3E830DAE73}"/>
              </a:ext>
            </a:extLst>
          </p:cNvPr>
          <p:cNvGrpSpPr/>
          <p:nvPr/>
        </p:nvGrpSpPr>
        <p:grpSpPr>
          <a:xfrm>
            <a:off x="65829" y="63837"/>
            <a:ext cx="5947999" cy="1622983"/>
            <a:chOff x="5034409" y="1766240"/>
            <a:chExt cx="5947999" cy="162298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4AB50FD-D43D-4F52-8466-DAE558269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5" t="4004" r="17003" b="13937"/>
            <a:stretch/>
          </p:blipFill>
          <p:spPr>
            <a:xfrm>
              <a:off x="5034409" y="1766240"/>
              <a:ext cx="2159999" cy="1620001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776615D-7A09-43E5-A27C-81824E3A94DE}"/>
                </a:ext>
              </a:extLst>
            </p:cNvPr>
            <p:cNvSpPr/>
            <p:nvPr/>
          </p:nvSpPr>
          <p:spPr>
            <a:xfrm>
              <a:off x="5034410" y="1769223"/>
              <a:ext cx="2160000" cy="16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1AA37A5-34B5-4A2A-8BD2-53F46082FE41}"/>
                </a:ext>
              </a:extLst>
            </p:cNvPr>
            <p:cNvSpPr/>
            <p:nvPr/>
          </p:nvSpPr>
          <p:spPr>
            <a:xfrm>
              <a:off x="7194409" y="2127226"/>
              <a:ext cx="3787999" cy="9039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b="1" dirty="0">
                  <a:solidFill>
                    <a:schemeClr val="tx1"/>
                  </a:solidFill>
                </a:rPr>
                <a:t>DODGE ATTACK – </a:t>
              </a:r>
              <a:r>
                <a:rPr lang="es-UY" dirty="0">
                  <a:solidFill>
                    <a:schemeClr val="tx1"/>
                  </a:solidFill>
                </a:rPr>
                <a:t>Esquiva y después ataca.</a:t>
              </a:r>
              <a:endParaRPr lang="es-UY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1F69A226-4023-4ED2-B7EF-3F8C5577E7D1}"/>
              </a:ext>
            </a:extLst>
          </p:cNvPr>
          <p:cNvSpPr/>
          <p:nvPr/>
        </p:nvSpPr>
        <p:spPr>
          <a:xfrm>
            <a:off x="65832" y="1766375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B5B5FF1-B7B2-4F0F-B708-AD23D7B7020A}"/>
              </a:ext>
            </a:extLst>
          </p:cNvPr>
          <p:cNvSpPr/>
          <p:nvPr/>
        </p:nvSpPr>
        <p:spPr>
          <a:xfrm>
            <a:off x="65832" y="3465425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29B9379-8D50-4D2E-9364-2F40C3AD82D9}"/>
              </a:ext>
            </a:extLst>
          </p:cNvPr>
          <p:cNvSpPr/>
          <p:nvPr/>
        </p:nvSpPr>
        <p:spPr>
          <a:xfrm>
            <a:off x="2225831" y="2124378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COUNTER – </a:t>
            </a:r>
            <a:r>
              <a:rPr lang="es-UY" dirty="0">
                <a:solidFill>
                  <a:schemeClr val="tx1"/>
                </a:solidFill>
              </a:rPr>
              <a:t>Un contrataque que se activa al ser golpeado.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0D5B117-E46A-4B33-9060-3E085891843D}"/>
              </a:ext>
            </a:extLst>
          </p:cNvPr>
          <p:cNvSpPr/>
          <p:nvPr/>
        </p:nvSpPr>
        <p:spPr>
          <a:xfrm>
            <a:off x="2225831" y="3823428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REFLECTOR – </a:t>
            </a:r>
            <a:r>
              <a:rPr lang="es-UY" dirty="0">
                <a:solidFill>
                  <a:schemeClr val="tx1"/>
                </a:solidFill>
              </a:rPr>
              <a:t>Refleja proyectiles tras impactar con el jugador.</a:t>
            </a:r>
            <a:endParaRPr lang="es-UY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95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5402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1" y="428176"/>
            <a:ext cx="6163340" cy="903994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7200" dirty="0">
                <a:solidFill>
                  <a:schemeClr val="bg1"/>
                </a:solidFill>
              </a:rPr>
              <a:t>NOMBRE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221402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6163342" y="701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109876-3B6B-4753-93D3-38DD8E580768}"/>
              </a:ext>
            </a:extLst>
          </p:cNvPr>
          <p:cNvSpPr/>
          <p:nvPr/>
        </p:nvSpPr>
        <p:spPr>
          <a:xfrm>
            <a:off x="6163342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8323341" y="4281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4B127E2-793B-4A00-9FB3-132E3413E26C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D412B5-832D-4366-97DA-CD6B0E72BE96}"/>
              </a:ext>
            </a:extLst>
          </p:cNvPr>
          <p:cNvSpPr/>
          <p:nvPr/>
        </p:nvSpPr>
        <p:spPr>
          <a:xfrm>
            <a:off x="8323341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0457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37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BDC5C489-6191-45B0-BFD6-1C4A92585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1" t="10244" r="14723" b="605"/>
          <a:stretch/>
        </p:blipFill>
        <p:spPr>
          <a:xfrm>
            <a:off x="6163341" y="3471824"/>
            <a:ext cx="2163225" cy="161644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252ED1E-DC53-42B1-A492-89F3A4ED34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" b="7162"/>
          <a:stretch/>
        </p:blipFill>
        <p:spPr>
          <a:xfrm>
            <a:off x="6152708" y="1767523"/>
            <a:ext cx="2149069" cy="162695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06AC902-73EE-44DB-8FD9-8609B0D3A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5" t="451" r="12500" b="1184"/>
          <a:stretch/>
        </p:blipFill>
        <p:spPr>
          <a:xfrm>
            <a:off x="56953" y="3474609"/>
            <a:ext cx="2149069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DA79ECB-1FBA-401A-A191-54D26771DF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r="1507"/>
          <a:stretch/>
        </p:blipFill>
        <p:spPr>
          <a:xfrm>
            <a:off x="65831" y="1769223"/>
            <a:ext cx="2150825" cy="1620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5402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5402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0" y="428176"/>
            <a:ext cx="12192000" cy="903994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7200" dirty="0">
                <a:solidFill>
                  <a:schemeClr val="bg1"/>
                </a:solidFill>
              </a:rPr>
              <a:t>PROYECTILES</a:t>
            </a:r>
            <a:endParaRPr lang="es-UY" dirty="0">
              <a:solidFill>
                <a:schemeClr val="bg1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6163342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43EA966-AB47-444D-85C2-9E4A221FC6D9}"/>
              </a:ext>
            </a:extLst>
          </p:cNvPr>
          <p:cNvSpPr/>
          <p:nvPr/>
        </p:nvSpPr>
        <p:spPr>
          <a:xfrm>
            <a:off x="6163342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EBC488-A7AA-41AA-AC0F-332074E0BF0D}"/>
              </a:ext>
            </a:extLst>
          </p:cNvPr>
          <p:cNvSpPr/>
          <p:nvPr/>
        </p:nvSpPr>
        <p:spPr>
          <a:xfrm>
            <a:off x="221402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PROYECTIL – </a:t>
            </a:r>
            <a:r>
              <a:rPr lang="es-UY" dirty="0">
                <a:solidFill>
                  <a:schemeClr val="tx1"/>
                </a:solidFill>
              </a:rPr>
              <a:t>Un Proyectil que viaja en cualquier dirección.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0CB480F-42D8-45EC-BE1C-C02CF4B8BB2C}"/>
              </a:ext>
            </a:extLst>
          </p:cNvPr>
          <p:cNvSpPr/>
          <p:nvPr/>
        </p:nvSpPr>
        <p:spPr>
          <a:xfrm>
            <a:off x="221402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ZONA- </a:t>
            </a:r>
            <a:r>
              <a:rPr lang="es-UY" dirty="0">
                <a:solidFill>
                  <a:schemeClr val="tx1"/>
                </a:solidFill>
              </a:rPr>
              <a:t>Un proyectil que cubre una zona amplia del escenario.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4C33272-7577-4A45-A18F-02B0F83748D7}"/>
              </a:ext>
            </a:extLst>
          </p:cNvPr>
          <p:cNvSpPr/>
          <p:nvPr/>
        </p:nvSpPr>
        <p:spPr>
          <a:xfrm>
            <a:off x="8323341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ESCUDO – </a:t>
            </a:r>
            <a:r>
              <a:rPr lang="es-UY" dirty="0">
                <a:solidFill>
                  <a:schemeClr val="tx1"/>
                </a:solidFill>
              </a:rPr>
              <a:t>Uno o varios proyectiles que orbitan alrededor del jugador.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18A88AC-FCF3-46FC-B39D-2945984C60BF}"/>
              </a:ext>
            </a:extLst>
          </p:cNvPr>
          <p:cNvSpPr/>
          <p:nvPr/>
        </p:nvSpPr>
        <p:spPr>
          <a:xfrm>
            <a:off x="8323341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TRAMPA- </a:t>
            </a:r>
            <a:r>
              <a:rPr lang="es-UY" dirty="0">
                <a:solidFill>
                  <a:schemeClr val="tx1"/>
                </a:solidFill>
              </a:rPr>
              <a:t>Proyectiles estáticos que pueden ser posicionados en el escenario.</a:t>
            </a:r>
            <a:endParaRPr lang="es-UY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0" y="428176"/>
            <a:ext cx="12192000" cy="903994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7200" dirty="0">
                <a:solidFill>
                  <a:schemeClr val="bg1"/>
                </a:solidFill>
              </a:rPr>
              <a:t>TATSUMAKI</a:t>
            </a:r>
            <a:endParaRPr lang="es-UY" dirty="0">
              <a:solidFill>
                <a:schemeClr val="bg1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CC535CE-421F-4854-AC01-4E76BF5A0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3" t="3226" r="18023" b="11503"/>
          <a:stretch/>
        </p:blipFill>
        <p:spPr>
          <a:xfrm>
            <a:off x="3125704" y="5167323"/>
            <a:ext cx="2160000" cy="1620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7785EDA-DF6C-4C2D-9BFD-24C32A2C5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r="5555"/>
          <a:stretch/>
        </p:blipFill>
        <p:spPr>
          <a:xfrm>
            <a:off x="3125705" y="3479511"/>
            <a:ext cx="2159999" cy="162228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76A1A61-2AA1-4A45-97AF-705FA62A5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52" y="1805912"/>
            <a:ext cx="1617508" cy="154662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BC5469A-B86D-4CD7-B1FA-3112AE84033A}"/>
              </a:ext>
            </a:extLst>
          </p:cNvPr>
          <p:cNvSpPr/>
          <p:nvPr/>
        </p:nvSpPr>
        <p:spPr>
          <a:xfrm>
            <a:off x="3125706" y="17692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0B5161-86DD-4731-9DCE-541B5870E70F}"/>
              </a:ext>
            </a:extLst>
          </p:cNvPr>
          <p:cNvSpPr/>
          <p:nvPr/>
        </p:nvSpPr>
        <p:spPr>
          <a:xfrm>
            <a:off x="3125706" y="346827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6BA0E-604D-4398-97BF-1A1BE14A8FC6}"/>
              </a:ext>
            </a:extLst>
          </p:cNvPr>
          <p:cNvSpPr/>
          <p:nvPr/>
        </p:nvSpPr>
        <p:spPr>
          <a:xfrm>
            <a:off x="3125706" y="5167323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95F2E4-D3E5-40EE-844E-006E420F6441}"/>
              </a:ext>
            </a:extLst>
          </p:cNvPr>
          <p:cNvSpPr/>
          <p:nvPr/>
        </p:nvSpPr>
        <p:spPr>
          <a:xfrm>
            <a:off x="5285705" y="21272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TATSUMAKI SENPUKYAKU – </a:t>
            </a:r>
            <a:r>
              <a:rPr lang="es-UY" dirty="0">
                <a:solidFill>
                  <a:schemeClr val="tx1"/>
                </a:solidFill>
              </a:rPr>
              <a:t>Ataque que viaja en una dirección.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65B412-DFB6-4268-A430-D5757C7F9371}"/>
              </a:ext>
            </a:extLst>
          </p:cNvPr>
          <p:cNvSpPr/>
          <p:nvPr/>
        </p:nvSpPr>
        <p:spPr>
          <a:xfrm>
            <a:off x="5285705" y="382627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POWER DUNK – </a:t>
            </a:r>
            <a:r>
              <a:rPr lang="es-UY" dirty="0">
                <a:solidFill>
                  <a:schemeClr val="tx1"/>
                </a:solidFill>
              </a:rPr>
              <a:t>Ataque que viaja en mas de una dirección y/o puede ser modificado.</a:t>
            </a:r>
            <a:endParaRPr lang="es-UY" b="1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823872-1F3D-4BB1-A7B7-4AD802D38D95}"/>
              </a:ext>
            </a:extLst>
          </p:cNvPr>
          <p:cNvSpPr/>
          <p:nvPr/>
        </p:nvSpPr>
        <p:spPr>
          <a:xfrm>
            <a:off x="5285705" y="5525326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REKKAKEN– </a:t>
            </a:r>
            <a:r>
              <a:rPr lang="es-UY" dirty="0">
                <a:solidFill>
                  <a:schemeClr val="tx1"/>
                </a:solidFill>
              </a:rPr>
              <a:t>Ataque combinado que viaja horizontalmente</a:t>
            </a:r>
            <a:endParaRPr lang="es-UY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7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0" y="428176"/>
            <a:ext cx="12191999" cy="903994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7200" dirty="0">
                <a:solidFill>
                  <a:schemeClr val="bg1"/>
                </a:solidFill>
              </a:rPr>
              <a:t>UPPERCUT</a:t>
            </a:r>
            <a:endParaRPr lang="es-UY" dirty="0">
              <a:solidFill>
                <a:schemeClr val="bg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9EECA00-083A-40AB-A868-5F31F1A1C102}"/>
              </a:ext>
            </a:extLst>
          </p:cNvPr>
          <p:cNvGrpSpPr/>
          <p:nvPr/>
        </p:nvGrpSpPr>
        <p:grpSpPr>
          <a:xfrm>
            <a:off x="3507451" y="2621477"/>
            <a:ext cx="5183800" cy="1620000"/>
            <a:chOff x="4546138" y="1769223"/>
            <a:chExt cx="5183800" cy="1620000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916B3286-B75F-4F5F-A3AC-5987AE30CF70}"/>
                </a:ext>
              </a:extLst>
            </p:cNvPr>
            <p:cNvGrpSpPr/>
            <p:nvPr/>
          </p:nvGrpSpPr>
          <p:grpSpPr>
            <a:xfrm>
              <a:off x="4546138" y="1769223"/>
              <a:ext cx="2160000" cy="1620000"/>
              <a:chOff x="4546138" y="1769223"/>
              <a:chExt cx="2160000" cy="1620000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7CB8774D-E434-4122-8555-8E5308E0D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36153" y="1784815"/>
                <a:ext cx="646804" cy="1588816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EBC5469A-B86D-4CD7-B1FA-3112AE84033A}"/>
                  </a:ext>
                </a:extLst>
              </p:cNvPr>
              <p:cNvSpPr/>
              <p:nvPr/>
            </p:nvSpPr>
            <p:spPr>
              <a:xfrm>
                <a:off x="4546138" y="1769223"/>
                <a:ext cx="2160000" cy="162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</p:grp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A95F2E4-D3E5-40EE-844E-006E420F6441}"/>
                </a:ext>
              </a:extLst>
            </p:cNvPr>
            <p:cNvSpPr/>
            <p:nvPr/>
          </p:nvSpPr>
          <p:spPr>
            <a:xfrm>
              <a:off x="6706138" y="2127226"/>
              <a:ext cx="3023800" cy="9039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b="1" dirty="0">
                  <a:solidFill>
                    <a:schemeClr val="tx1"/>
                  </a:solidFill>
                </a:rPr>
                <a:t>SHORYUKEN – </a:t>
              </a:r>
              <a:r>
                <a:rPr lang="es-UY" dirty="0">
                  <a:solidFill>
                    <a:schemeClr val="tx1"/>
                  </a:solidFill>
                </a:rPr>
                <a:t>Golpe en salto entre vertical y diagonal cuya función es ser un anti aéreo.</a:t>
              </a:r>
              <a:endParaRPr lang="es-UY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91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69A798-8D5B-46AE-BAE1-06B01EAA3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2" r="44284" b="2322"/>
          <a:stretch/>
        </p:blipFill>
        <p:spPr>
          <a:xfrm>
            <a:off x="3125709" y="4974284"/>
            <a:ext cx="2160000" cy="162000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46CCC40-9768-4BF9-B042-8DD2D4591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5" t="30392" r="15053" b="1658"/>
          <a:stretch/>
        </p:blipFill>
        <p:spPr>
          <a:xfrm>
            <a:off x="3125708" y="3246834"/>
            <a:ext cx="2160001" cy="1620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BF91044-5B69-428E-8E55-EA74FD685A3C}"/>
              </a:ext>
            </a:extLst>
          </p:cNvPr>
          <p:cNvSpPr/>
          <p:nvPr/>
        </p:nvSpPr>
        <p:spPr>
          <a:xfrm>
            <a:off x="0" y="428176"/>
            <a:ext cx="12191999" cy="903994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7200" dirty="0">
                <a:solidFill>
                  <a:schemeClr val="bg1"/>
                </a:solidFill>
              </a:rPr>
              <a:t>ESQUIVA Y CONTRATAQUE</a:t>
            </a:r>
            <a:endParaRPr lang="es-UY" dirty="0">
              <a:solidFill>
                <a:schemeClr val="bg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F997C1D-6837-4F80-AF15-7A50DA73A181}"/>
              </a:ext>
            </a:extLst>
          </p:cNvPr>
          <p:cNvGrpSpPr/>
          <p:nvPr/>
        </p:nvGrpSpPr>
        <p:grpSpPr>
          <a:xfrm>
            <a:off x="3125708" y="1544296"/>
            <a:ext cx="5947999" cy="1622983"/>
            <a:chOff x="5034409" y="1766240"/>
            <a:chExt cx="5947999" cy="1622983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32FB74E-C052-4A8B-B60F-7AD659FA0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5" t="4004" r="17003" b="13937"/>
            <a:stretch/>
          </p:blipFill>
          <p:spPr>
            <a:xfrm>
              <a:off x="5034409" y="1766240"/>
              <a:ext cx="2159999" cy="1620001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BC5469A-B86D-4CD7-B1FA-3112AE84033A}"/>
                </a:ext>
              </a:extLst>
            </p:cNvPr>
            <p:cNvSpPr/>
            <p:nvPr/>
          </p:nvSpPr>
          <p:spPr>
            <a:xfrm>
              <a:off x="5034410" y="1769223"/>
              <a:ext cx="2160000" cy="162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A95F2E4-D3E5-40EE-844E-006E420F6441}"/>
                </a:ext>
              </a:extLst>
            </p:cNvPr>
            <p:cNvSpPr/>
            <p:nvPr/>
          </p:nvSpPr>
          <p:spPr>
            <a:xfrm>
              <a:off x="7194409" y="2127226"/>
              <a:ext cx="3787999" cy="9039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b="1" dirty="0">
                  <a:solidFill>
                    <a:schemeClr val="tx1"/>
                  </a:solidFill>
                </a:rPr>
                <a:t>DODGE ATTACK – </a:t>
              </a:r>
              <a:r>
                <a:rPr lang="es-UY" dirty="0">
                  <a:solidFill>
                    <a:schemeClr val="tx1"/>
                  </a:solidFill>
                </a:rPr>
                <a:t>Esquiva y después ataca.</a:t>
              </a:r>
              <a:endParaRPr lang="es-UY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2978C0-B149-42AC-B199-F5424A24C1A5}"/>
              </a:ext>
            </a:extLst>
          </p:cNvPr>
          <p:cNvSpPr/>
          <p:nvPr/>
        </p:nvSpPr>
        <p:spPr>
          <a:xfrm>
            <a:off x="3125711" y="3246834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529EB3E-D32F-4E9B-91DE-32B0C51BE6F3}"/>
              </a:ext>
            </a:extLst>
          </p:cNvPr>
          <p:cNvSpPr/>
          <p:nvPr/>
        </p:nvSpPr>
        <p:spPr>
          <a:xfrm>
            <a:off x="3125711" y="4945884"/>
            <a:ext cx="2160000" cy="162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E94D22C-2C17-4542-811D-51B089550006}"/>
              </a:ext>
            </a:extLst>
          </p:cNvPr>
          <p:cNvSpPr/>
          <p:nvPr/>
        </p:nvSpPr>
        <p:spPr>
          <a:xfrm>
            <a:off x="5285710" y="3604837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COUNTER – </a:t>
            </a:r>
            <a:r>
              <a:rPr lang="es-UY" dirty="0">
                <a:solidFill>
                  <a:schemeClr val="tx1"/>
                </a:solidFill>
              </a:rPr>
              <a:t>Un contrataque que se activa al ser golpeado.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A84C2D-17CF-4E35-8C9E-4C55A44A189B}"/>
              </a:ext>
            </a:extLst>
          </p:cNvPr>
          <p:cNvSpPr/>
          <p:nvPr/>
        </p:nvSpPr>
        <p:spPr>
          <a:xfrm>
            <a:off x="5285710" y="5303887"/>
            <a:ext cx="3787999" cy="9039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>
                <a:solidFill>
                  <a:schemeClr val="tx1"/>
                </a:solidFill>
              </a:rPr>
              <a:t>REFLECTOR – </a:t>
            </a:r>
            <a:r>
              <a:rPr lang="es-UY" dirty="0">
                <a:solidFill>
                  <a:schemeClr val="tx1"/>
                </a:solidFill>
              </a:rPr>
              <a:t>Refleja proyectiles tras impactar con el jugador.</a:t>
            </a:r>
            <a:endParaRPr lang="es-UY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590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842</Words>
  <Application>Microsoft Office PowerPoint</Application>
  <PresentationFormat>Panorámica</PresentationFormat>
  <Paragraphs>108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Park Lane NF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191</cp:revision>
  <dcterms:created xsi:type="dcterms:W3CDTF">2022-03-02T04:03:23Z</dcterms:created>
  <dcterms:modified xsi:type="dcterms:W3CDTF">2022-09-19T05:38:58Z</dcterms:modified>
</cp:coreProperties>
</file>